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21" r:id="rId4"/>
    <p:sldId id="322" r:id="rId5"/>
    <p:sldId id="324" r:id="rId6"/>
    <p:sldId id="317" r:id="rId7"/>
    <p:sldId id="326" r:id="rId8"/>
    <p:sldId id="327" r:id="rId9"/>
    <p:sldId id="328" r:id="rId10"/>
    <p:sldId id="32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31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96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5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67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0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96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03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8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61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61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98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75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9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EB846-28EC-4469-B2F9-CA69B4DB3B0D}" type="datetimeFigureOut">
              <a:rPr lang="ru-RU" smtClean="0"/>
              <a:t>30.01.2017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1459-E203-4AB4-BA09-28BFD8505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82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microsoft.com/office/2007/relationships/hdphoto" Target="../media/hdphoto24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12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microsoft.com/office/2007/relationships/hdphoto" Target="../media/hdphoto23.wdp"/><Relationship Id="rId5" Type="http://schemas.microsoft.com/office/2007/relationships/hdphoto" Target="../media/hdphoto20.wdp"/><Relationship Id="rId10" Type="http://schemas.openxmlformats.org/officeDocument/2006/relationships/image" Target="../media/image30.jpeg"/><Relationship Id="rId4" Type="http://schemas.openxmlformats.org/officeDocument/2006/relationships/image" Target="../media/image27.jpe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microsoft.com/office/2007/relationships/hdphoto" Target="../media/hdphoto25.wdp"/><Relationship Id="rId7" Type="http://schemas.microsoft.com/office/2007/relationships/hdphoto" Target="../media/hdphoto2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15.png"/><Relationship Id="rId5" Type="http://schemas.microsoft.com/office/2007/relationships/hdphoto" Target="../media/hdphoto26.wdp"/><Relationship Id="rId10" Type="http://schemas.microsoft.com/office/2007/relationships/hdphoto" Target="../media/hdphoto28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29.wdp"/><Relationship Id="rId7" Type="http://schemas.microsoft.com/office/2007/relationships/hdphoto" Target="../media/hdphoto31.wdp"/><Relationship Id="rId12" Type="http://schemas.openxmlformats.org/officeDocument/2006/relationships/image" Target="../media/image1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33.wdp"/><Relationship Id="rId5" Type="http://schemas.microsoft.com/office/2007/relationships/hdphoto" Target="../media/hdphoto30.wdp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microsoft.com/office/2007/relationships/hdphoto" Target="../media/hdphoto3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5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7.wdp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8.wdp"/><Relationship Id="rId7" Type="http://schemas.microsoft.com/office/2007/relationships/hdphoto" Target="../media/hdphoto40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39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2.wdp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43.wdp"/><Relationship Id="rId7" Type="http://schemas.microsoft.com/office/2007/relationships/hdphoto" Target="../media/hdphoto4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40.wdp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7" Type="http://schemas.openxmlformats.org/officeDocument/2006/relationships/image" Target="../media/image5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0.wdp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5.png"/><Relationship Id="rId3" Type="http://schemas.microsoft.com/office/2007/relationships/hdphoto" Target="../media/hdphoto45.wdp"/><Relationship Id="rId7" Type="http://schemas.microsoft.com/office/2007/relationships/hdphoto" Target="../media/hdphoto47.wdp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microsoft.com/office/2007/relationships/hdphoto" Target="../media/hdphoto49.wdp"/><Relationship Id="rId5" Type="http://schemas.microsoft.com/office/2007/relationships/hdphoto" Target="../media/hdphoto46.wdp"/><Relationship Id="rId10" Type="http://schemas.openxmlformats.org/officeDocument/2006/relationships/image" Target="../media/image58.png"/><Relationship Id="rId4" Type="http://schemas.openxmlformats.org/officeDocument/2006/relationships/image" Target="../media/image55.jpeg"/><Relationship Id="rId9" Type="http://schemas.microsoft.com/office/2007/relationships/hdphoto" Target="../media/hdphoto4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microsoft.com/office/2007/relationships/hdphoto" Target="../media/hdphoto50.wdp"/><Relationship Id="rId7" Type="http://schemas.openxmlformats.org/officeDocument/2006/relationships/image" Target="../media/image6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microsoft.com/office/2007/relationships/hdphoto" Target="../media/hdphoto51.wdp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47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microsoft.com/office/2007/relationships/hdphoto" Target="../media/hdphoto46.wdp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52.wdp"/><Relationship Id="rId7" Type="http://schemas.microsoft.com/office/2007/relationships/hdphoto" Target="../media/hdphoto54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microsoft.com/office/2007/relationships/hdphoto" Target="../media/hdphoto53.wdp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microsoft.com/office/2007/relationships/hdphoto" Target="../media/hdphoto56.wdp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51.wdp"/><Relationship Id="rId3" Type="http://schemas.microsoft.com/office/2007/relationships/hdphoto" Target="../media/hdphoto57.wdp"/><Relationship Id="rId7" Type="http://schemas.microsoft.com/office/2007/relationships/hdphoto" Target="../media/hdphoto59.wdp"/><Relationship Id="rId12" Type="http://schemas.openxmlformats.org/officeDocument/2006/relationships/image" Target="../media/image61.png"/><Relationship Id="rId2" Type="http://schemas.openxmlformats.org/officeDocument/2006/relationships/image" Target="../media/image7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microsoft.com/office/2007/relationships/hdphoto" Target="../media/hdphoto61.wdp"/><Relationship Id="rId5" Type="http://schemas.microsoft.com/office/2007/relationships/hdphoto" Target="../media/hdphoto58.wdp"/><Relationship Id="rId15" Type="http://schemas.microsoft.com/office/2007/relationships/hdphoto" Target="../media/hdphoto62.wdp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microsoft.com/office/2007/relationships/hdphoto" Target="../media/hdphoto60.wdp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5.png"/><Relationship Id="rId3" Type="http://schemas.microsoft.com/office/2007/relationships/hdphoto" Target="../media/hdphoto63.wdp"/><Relationship Id="rId7" Type="http://schemas.microsoft.com/office/2007/relationships/hdphoto" Target="../media/hdphoto65.wdp"/><Relationship Id="rId12" Type="http://schemas.microsoft.com/office/2007/relationships/hdphoto" Target="../media/hdphoto66.wdp"/><Relationship Id="rId17" Type="http://schemas.openxmlformats.org/officeDocument/2006/relationships/image" Target="../media/image15.png"/><Relationship Id="rId2" Type="http://schemas.openxmlformats.org/officeDocument/2006/relationships/image" Target="../media/image80.jpeg"/><Relationship Id="rId16" Type="http://schemas.microsoft.com/office/2007/relationships/hdphoto" Target="../media/hdphoto6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microsoft.com/office/2007/relationships/hdphoto" Target="../media/hdphoto64.wdp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microsoft.com/office/2007/relationships/hdphoto" Target="../media/hdphoto48.wdp"/><Relationship Id="rId14" Type="http://schemas.microsoft.com/office/2007/relationships/hdphoto" Target="../media/hdphoto67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69.wdp"/><Relationship Id="rId7" Type="http://schemas.microsoft.com/office/2007/relationships/hdphoto" Target="../media/hdphoto71.wdp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5" Type="http://schemas.microsoft.com/office/2007/relationships/hdphoto" Target="../media/hdphoto70.wdp"/><Relationship Id="rId10" Type="http://schemas.openxmlformats.org/officeDocument/2006/relationships/image" Target="../media/image15.png"/><Relationship Id="rId4" Type="http://schemas.openxmlformats.org/officeDocument/2006/relationships/image" Target="../media/image88.jpeg"/><Relationship Id="rId9" Type="http://schemas.microsoft.com/office/2007/relationships/hdphoto" Target="../media/hdphoto7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microsoft.com/office/2007/relationships/hdphoto" Target="../media/hdphoto10.wdp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microsoft.com/office/2007/relationships/hdphoto" Target="../media/hdphoto13.wdp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microsoft.com/office/2007/relationships/hdphoto" Target="../media/hdphoto16.wdp"/><Relationship Id="rId4" Type="http://schemas.openxmlformats.org/officeDocument/2006/relationships/image" Target="../media/image23.jpeg"/><Relationship Id="rId9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4856" y="1"/>
            <a:ext cx="9259909" cy="1053614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ВИНОДЕЛИЕ В КРЫМУ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1028" name="Picture 4" descr="http://nord-news.ru/img/newsimages/20141231/1_ea939c5e333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7" y="1053614"/>
            <a:ext cx="10599312" cy="58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848543" y="358360"/>
            <a:ext cx="6268960" cy="58477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9pPr>
          </a:lstStyle>
          <a:p>
            <a:r>
              <a:rPr lang="ru-RU" dirty="0"/>
              <a:t>Завод первичного виноделия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53" y="2147538"/>
            <a:ext cx="3179390" cy="211959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74" y="2138608"/>
            <a:ext cx="3201887" cy="213459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92" y="2156799"/>
            <a:ext cx="3201888" cy="213459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004553" y="1066500"/>
            <a:ext cx="1068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just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современный завод с мощностью переработки 5000 тонн винограда;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оборудован новейшим оборудованием «</a:t>
            </a:r>
            <a:r>
              <a:rPr lang="en-US" dirty="0"/>
              <a:t>Diemme</a:t>
            </a:r>
            <a:r>
              <a:rPr lang="ru-RU" dirty="0"/>
              <a:t>» и «</a:t>
            </a:r>
            <a:r>
              <a:rPr lang="en-US" dirty="0"/>
              <a:t>Padovan</a:t>
            </a:r>
            <a:r>
              <a:rPr lang="ru-RU" dirty="0"/>
              <a:t>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емкостной парк составляет  3,5 млн. литров.</a:t>
            </a:r>
          </a:p>
        </p:txBody>
      </p:sp>
      <p:pic>
        <p:nvPicPr>
          <p:cNvPr id="1026" name="Picture 2" descr="C:\Users\Fevalley\Desktop\Презентация 2015\07-02-2015_19-08-06\10616532_1548084068756421_5096040833172590383_n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553" y="4693697"/>
            <a:ext cx="3203586" cy="184521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evalley\Desktop\Презентация 2015\07-02-2015_19-08-06\10686813_1548084852089676_6655515487522517913_n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788" y="4601989"/>
            <a:ext cx="3189595" cy="189747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evalley\Desktop\Презентация 2015\07-02-2015_19-08-06\барики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8474" y="4641441"/>
            <a:ext cx="3222609" cy="189747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264" y="4414638"/>
            <a:ext cx="2023205" cy="202320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704" y="4444939"/>
            <a:ext cx="1969119" cy="196911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185737" y="364918"/>
            <a:ext cx="77964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                      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белое </a:t>
            </a:r>
          </a:p>
          <a:p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Кокур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Солнечной Долины»</a:t>
            </a:r>
          </a:p>
          <a:p>
            <a:pPr algn="ctr"/>
            <a:endParaRPr lang="ru-RU" dirty="0"/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об.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Кокур белый.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светло-соломенный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сложный, с цветочно-медовыми оттенками,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нотками лимонной полыни, пряностей.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насыщенный, полный, с легкой горчинкой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длительным послевкусием.</a:t>
            </a:r>
          </a:p>
          <a:p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 descr="C:\Users\Администратор\Downloads\17+сух+Кокур+с+бел.png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28" y="601475"/>
            <a:ext cx="1804908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http://ariya-n.ru/images/30r/kokur-n.jp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671" y="2174751"/>
            <a:ext cx="1893138" cy="20394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9058" y="4214237"/>
            <a:ext cx="3209607" cy="214211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25247" y="0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06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103" y="2429098"/>
            <a:ext cx="2279562" cy="178267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721" y="4378603"/>
            <a:ext cx="1667303" cy="230768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050" y="4598492"/>
            <a:ext cx="1898254" cy="198936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78790" y="237972"/>
            <a:ext cx="64780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    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сухое белое </a:t>
            </a:r>
          </a:p>
          <a:p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Меганом»</a:t>
            </a:r>
          </a:p>
          <a:p>
            <a:pPr algn="ctr"/>
            <a:endParaRPr lang="ru-RU" sz="2000" dirty="0"/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Алиготе, Гарс Левелю, Фурминт, Кокур.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светло-соломенный,  с зеленоватым оттенком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 нежный, с нотками утренних цветов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горных трав, минеральными оттенками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мягкий, слаженный,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оттенками цветочного меда, грейпфрута.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продолжительное, свежее.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 descr="C:\Users\Администратор\Downloads\18+сух+Меганом+бел.png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90" y="953038"/>
            <a:ext cx="1821773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679" y="4640472"/>
            <a:ext cx="2722808" cy="194738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Рисунок 9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25247" y="0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23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456090" y="749541"/>
            <a:ext cx="74076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   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белое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«Шардоне Солнечной Долины»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63021" y="1984219"/>
            <a:ext cx="55379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Шардоне.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светло-соломенный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 сложный, преобладают тропические фрукты, ананас, банан, свежесть  лайма.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 маслянистый, свежий, с переходящим ароматом и длительным  послевкусием.</a:t>
            </a:r>
          </a:p>
        </p:txBody>
      </p:sp>
      <p:pic>
        <p:nvPicPr>
          <p:cNvPr id="5" name="Рисунок 4" descr="C:\Users\Администратор\Downloads\19+Cух+шардоне+сух+бел.pn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8" y="760308"/>
            <a:ext cx="1807724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http://www.vif.de/infos/images/Rebsorten/ampel-chardonnay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4950" y="4409975"/>
            <a:ext cx="1992199" cy="212893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542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54495" y="567242"/>
            <a:ext cx="76351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белое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«Совиньон  Солнечной Долины»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063545" y="2148108"/>
            <a:ext cx="53260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Совиньон зеленый.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 светло-соломенный,  зеленоватым  оттенком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 нежный, с нотками перца, табака, смородинного листка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мягкий, слаженный, с минеральными и дюшесовыми оттенками, благородной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кислинкой.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продолжительное, свежее</a:t>
            </a:r>
          </a:p>
        </p:txBody>
      </p:sp>
      <p:pic>
        <p:nvPicPr>
          <p:cNvPr id="5" name="Рисунок 4" descr="C:\Users\Администратор\Downloads\18+сух+Совиньон+бел.pn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5" y="738000"/>
            <a:ext cx="1785326" cy="6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4007768" y="45091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9" name="Рисунок 8" descr="http://www.cigarpro.ru/netcat_files/Image/grape-sauvignon-blanc.jpg"/>
          <p:cNvPicPr/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9537" y="3601623"/>
            <a:ext cx="1993619" cy="293728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Рисунок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9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489" y="3645417"/>
            <a:ext cx="2238902" cy="307605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970820" y="128789"/>
            <a:ext cx="69156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+mj-lt"/>
              </a:rPr>
              <a:t>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красное 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Меганом»</a:t>
            </a:r>
          </a:p>
          <a:p>
            <a:pPr algn="ctr"/>
            <a:endParaRPr lang="ru-RU" dirty="0">
              <a:latin typeface="+mj-lt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Бастардо магарачский, Кефесия.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нарядно-рубиновый,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плотный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 ягодно-фруктовый,  с тонами молочных сливок, сафьяна,  вишни, черноплодной рябины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смородины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экстрактивный, бархатистый, с мягкими гранатовыми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танинами,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кофейно-ванильными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тонами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Послевкусие длительное и пикантное</a:t>
            </a:r>
          </a:p>
        </p:txBody>
      </p:sp>
      <p:pic>
        <p:nvPicPr>
          <p:cNvPr id="7" name="Рисунок 6" descr="C:\Users\Администратор\Downloads\20+Меганом+кр.png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4347"/>
            <a:ext cx="1712307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9223" y="4275910"/>
            <a:ext cx="3422698" cy="258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Рисунок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080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919536" y="542887"/>
            <a:ext cx="84722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красное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«Каберне Солнечной Долины»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21057" y="1908657"/>
            <a:ext cx="66692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Каберне Совиньон.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рубиновый с красным оттенком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сортовой, ягодно-фруктовый, 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оттенками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ежевики,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черной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смородины, фиалки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экстрактивный,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бархатистый,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умеренной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танинностью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насыщенными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фруктовыми нотками  и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острыми нотами черного перца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длительное и пикантное.</a:t>
            </a:r>
          </a:p>
        </p:txBody>
      </p:sp>
      <p:pic>
        <p:nvPicPr>
          <p:cNvPr id="5" name="Рисунок 4" descr="C:\Users\Администратор\Downloads\20+Каберне+кр.pn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494" y="738000"/>
            <a:ext cx="1803042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536" y="4031087"/>
            <a:ext cx="1955349" cy="261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08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108411" y="130418"/>
            <a:ext cx="737514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        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красное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«Меганом выдержанный»</a:t>
            </a:r>
          </a:p>
          <a:p>
            <a:pPr algn="ctr"/>
            <a:endParaRPr lang="ru-RU" dirty="0"/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12-14 %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Бастардо магарачский, Кефесия.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нарядно-рубиновый,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плотный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спелых красных ягод,  с тонами молочных сливок, сафьяна, 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ванильно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-кофейными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оттенками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черноплодной рябины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экстрактивный, бархатистый, с мягкими гранатовыми танинами,  тонами кожи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длительное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выдерживается  в  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барриках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менее 1 года.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570" y="3763208"/>
            <a:ext cx="2398328" cy="316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7898" y="4784200"/>
            <a:ext cx="2842147" cy="214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C:\Users\Администратор\Downloads\20+Меганом+выдерж+кр.png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20" y="1017432"/>
            <a:ext cx="1841096" cy="598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981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108411" y="130418"/>
            <a:ext cx="737514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        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сухое красное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Пти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Вердо</a:t>
            </a: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3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/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Пти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Вердо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Кефесия.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вишнево-красный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оттенки брусники, вишни, черной смородины, черной сливы.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среднетелое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мягкими танинами,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оттенкии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вишни, черной смородины, черного перца.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среднее, слегка вяжущее.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867" y="3765499"/>
            <a:ext cx="2398328" cy="316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7898" y="4784200"/>
            <a:ext cx="2842147" cy="214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770"/>
            <a:ext cx="1790163" cy="643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6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905000" y="300047"/>
            <a:ext cx="838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ординарное десертное розовое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«Мускатное Фестивальное»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86970" y="1618302"/>
            <a:ext cx="58593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16 % об.   Сахар: 135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 Мускат белый,  Мускат Гамбургский,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Мускат Оттонель, Мускат розовый, 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Мускат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янтарный.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светло розовый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легкий, с мускатной ноткой, абрикосом и чайной розой,  легким оттенком   лимонной  полыни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маслянистый, с легкой кислинкой, со вкусом сушенной дыни, инжира  и розовым вареньем 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7788" y="4811063"/>
            <a:ext cx="1211576" cy="16827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24000" y="4906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6150" name="Picture 6" descr="http://forum.vinograd.info/picture.php?pictureid=4965&amp;albumid=330&amp;thumb=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306" y="3322686"/>
            <a:ext cx="1235615" cy="173217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privatnamarka.com/wa-data/public/shop/products/57/19/1957/images/3140/3140.100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306" y="5059193"/>
            <a:ext cx="1796081" cy="143865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65306" y="1298995"/>
            <a:ext cx="1206682" cy="191601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154" name="Picture 10" descr="http://vinogradu.narod.ru/assets/images/Muskat_Iantarniy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765" y="4941557"/>
            <a:ext cx="1361199" cy="154391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701"/>
            <a:ext cx="1552575" cy="61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23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218473" y="1109778"/>
            <a:ext cx="8003232" cy="1612775"/>
          </a:xfrm>
        </p:spPr>
        <p:txBody>
          <a:bodyPr vert="horz" lIns="91440" tIns="45720" rIns="91440" bIns="45720" rtlCol="0" anchor="ctr">
            <a:normAutofit fontScale="45000" lnSpcReduction="20000"/>
          </a:bodyPr>
          <a:lstStyle/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ru-RU" sz="39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АО «Солнечная Долина» - винодельческое предприятие </a:t>
            </a: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ru-RU" sz="39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полного цикла производства, включающее:</a:t>
            </a: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endParaRPr lang="ru-RU" sz="39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ru-RU" sz="39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виноградарство;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ru-RU" sz="39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виноделие;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ru-RU" sz="39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розлив и реализация вина.</a:t>
            </a:r>
          </a:p>
          <a:p>
            <a:pPr algn="ctr">
              <a:spcBef>
                <a:spcPct val="0"/>
              </a:spcBef>
              <a:buNone/>
            </a:pPr>
            <a:endParaRPr lang="ru-RU" sz="3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5F7D7D-A070-42A2-9722-4AC2B716EE20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  <p:pic>
        <p:nvPicPr>
          <p:cNvPr id="13315" name="Picture 3" descr="W:\Фото Солнечной Долины\ДЛЯ ПРОДЭКСПО\фоточки 08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5770" y="319283"/>
            <a:ext cx="3358030" cy="2484276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:\Фото Солнечной Долины\ДЛЯ ПРОДЭКСПО\фоточки 146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750" y="4489227"/>
            <a:ext cx="4392488" cy="223224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8473" y="193184"/>
            <a:ext cx="6309575" cy="914400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002060"/>
                </a:solidFill>
              </a:rPr>
              <a:t>АО «Солнечная Долина»</a:t>
            </a:r>
          </a:p>
        </p:txBody>
      </p:sp>
      <p:pic>
        <p:nvPicPr>
          <p:cNvPr id="9" name="Содержимое 5" descr="производство.jpg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446" y="3305504"/>
            <a:ext cx="2334648" cy="325762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5890" y="2711573"/>
            <a:ext cx="2476500" cy="1543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Содержимое 5" descr="Подвалы.jpg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22" y="2781770"/>
            <a:ext cx="2516324" cy="1589024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 descr="W:\Фото Солнечной Долины\ДЛЯ ПРОДЭКСПО\Изображение 506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4785" y="2979771"/>
            <a:ext cx="2251052" cy="337657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81944" y="201474"/>
            <a:ext cx="84002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ординарное десертное розовое 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«Приват»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65715" y="949558"/>
            <a:ext cx="71833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15,5 %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Сахар: 105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 Бастардо Магарачский, 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Одесский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черный, Пино черный, Мускат розовый, Кефесия.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рубиновый или гранатовый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чистый, с плодовыми тонами,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легкой мускатной ноткой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полный, гармоничный, 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приятной терпкостью, с тонами шоколада. Отличается мягкой плодовой бархатистостью.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Оставляет долгое приятное запоминающееся послевкусие.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4906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7024" y="1862328"/>
            <a:ext cx="1667300" cy="229072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600" y="4845387"/>
            <a:ext cx="2063548" cy="148449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172" name="Picture 4" descr="https://privatnamarka.net/wa-data/public/shop/products/08/23/2308/images/1210/1210.750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57024" y="4398425"/>
            <a:ext cx="1636182" cy="212097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vinograd.info/images/sort/best/pino-chernyj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2290" y="4757394"/>
            <a:ext cx="1350910" cy="1906156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i.winogradnic.ru/u/pic/af/18452086e25f0a52f821356342cd0f/-/muskat-rozovyj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5289" y="4757394"/>
            <a:ext cx="1333227" cy="178151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6" y="385682"/>
            <a:ext cx="1589035" cy="65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8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55178" y="545201"/>
            <a:ext cx="84002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ординарное крепкое белое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«Порто Солнечной Долины»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9899" y="1832035"/>
            <a:ext cx="647592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- 17,5%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Сахар: - 60 г/д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Смесь европейских и местных сортов винограда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 вина: от золотистого до темно-золотистого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характерный данному типу вина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Виноград местных сортов добавляет вину яркий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плодовый аромат, тона сухофруктов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чистый, гармоничный, достаточно полный, солнечный, с яблочными и медовыми нотами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приятное и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достаточно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продолжительное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4906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5" y="433971"/>
            <a:ext cx="1572986" cy="642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9" name="Picture 6" descr="http://forum.vinograd.info/picture.php?pictureid=4965&amp;albumid=330&amp;thumb=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965" y="3046209"/>
            <a:ext cx="1235615" cy="173217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ivatnamarka.com/wa-data/public/shop/products/57/19/1957/images/3140/3140.100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965" y="5162224"/>
            <a:ext cx="1796081" cy="143865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52653" y="455358"/>
            <a:ext cx="85333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ординарное крепкое красное</a:t>
            </a:r>
          </a:p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«Порто Солнечной Долины»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19078" y="1704248"/>
            <a:ext cx="66093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- 17,5% об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Сахар: - 60 г/д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Смесь европейских и местных сортов винограда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гранатовый с малиновым оттенком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Аромат: с легкими плодово-ягодными тонами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чистый, гармоничный, достаточно полный.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Яркая красная смородина, пикантная ненавязчивая терпкость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Послевкусие - вишневая косточка, свежесть</a:t>
            </a:r>
            <a:r>
              <a:rPr lang="ru-RU" sz="1600" dirty="0">
                <a:latin typeface="+mj-lt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4906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" y="184799"/>
            <a:ext cx="1688681" cy="667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://vinograd.info/images/sort/best/pino-chernyj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7649" y="4815319"/>
            <a:ext cx="1350910" cy="1906156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i.winogradnic.ru/u/pic/af/18452086e25f0a52f821356342cd0f/-/muskat-rozovyj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4760" y="2414529"/>
            <a:ext cx="1333227" cy="178151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700580" y="330734"/>
            <a:ext cx="88858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         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ординарное десертное красное </a:t>
            </a:r>
          </a:p>
          <a:p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«Кагор Солнечной Долины» </a:t>
            </a:r>
          </a:p>
          <a:p>
            <a:pPr algn="ctr"/>
            <a:r>
              <a:rPr lang="ru-RU" b="1" dirty="0">
                <a:latin typeface="+mj-lt"/>
              </a:rPr>
              <a:t> </a:t>
            </a:r>
            <a:endParaRPr lang="ru-RU" dirty="0">
              <a:latin typeface="+mj-lt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16 % об. Сахар: 170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Каберне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Совиньон,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Бастардо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магарачский.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темно рубиновый, насыщенный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Аромат: с плодово-ягодными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оттенками,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нотками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копченого чернослива, вяленного винограда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шоколада, тонами уваренности и дымка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 полный,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бархатистый,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пикантной терпкостью, 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оттенками шоколада,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черной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смородины, пряностей.      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выбор Русской Православной Церкви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Богослужебных церемоний</a:t>
            </a:r>
            <a:r>
              <a:rPr lang="ru-RU" sz="1600" dirty="0">
                <a:latin typeface="+mj-lt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580" y="3600142"/>
            <a:ext cx="2138977" cy="29387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9185" y="216213"/>
            <a:ext cx="2042379" cy="670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022" y="4517499"/>
            <a:ext cx="1991092" cy="202141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660607" y="216213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328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797" y="4649686"/>
            <a:ext cx="2829759" cy="202388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744891" y="629736"/>
            <a:ext cx="803737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               </a:t>
            </a: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марочное крепкое белое </a:t>
            </a:r>
          </a:p>
          <a:p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«Портвейн Крымский Солнечной Долины»</a:t>
            </a:r>
          </a:p>
          <a:p>
            <a:pPr algn="r"/>
            <a:endParaRPr lang="ru-RU" dirty="0">
              <a:latin typeface="+mj-lt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17,5% об. Сахар: 95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Кокур белый, Ркацители и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смесь белых европейских сортов.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темно   золотистый, с нарядной янтарной окраской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Букет: тонкий  плодовый, с выраженными тонами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портвейнизации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ванили и  коньячными оттенками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насыщенный, полный, с пряно-медовыми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тонами, сухофруктов и  ржаной корочки.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длительным послевкусием и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хорошо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выраженными тонами выдержки.                                                                                                                              Срок выдержки в дубовой таре – не менее 3 лет.</a:t>
            </a:r>
          </a:p>
          <a:p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797" y="2376773"/>
            <a:ext cx="1866963" cy="21947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0746"/>
            <a:ext cx="2086799" cy="675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840215" y="0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497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27E86F-21F9-4B44-B935-22D75F8FD372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729" y="1366959"/>
            <a:ext cx="1513778" cy="107705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181" y="2859137"/>
            <a:ext cx="1507830" cy="108471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72" y="5190208"/>
            <a:ext cx="1080120" cy="148399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743" y="5344287"/>
            <a:ext cx="1167764" cy="137153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864" y="5037419"/>
            <a:ext cx="1180190" cy="163570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253" y="4217305"/>
            <a:ext cx="1507831" cy="108471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3116846" y="145589"/>
            <a:ext cx="61712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марочное крепкое красное </a:t>
            </a:r>
          </a:p>
          <a:p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«Черный Полковник»</a:t>
            </a:r>
          </a:p>
          <a:p>
            <a:pPr algn="ctr"/>
            <a:endParaRPr lang="ru-RU" sz="2000" b="1" dirty="0">
              <a:latin typeface="+mj-lt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17,5 % об. Сахар: 110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Джеват Кара, Эким Кара, Кефесия, Одесский черный, Бастардо магарачский, Каберне.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темно-рубиновый, плотный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Букет: сложный, с тонами молочного ириса, шоколада,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чернослива, с кофейными тона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экстрактивный, насыщенный, полный,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повторяющий аромат.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Интенсивное, приятное, очень долгое послевкусие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 выдержки в дубовой таре – не менее 3 лет.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4" y="412124"/>
            <a:ext cx="2180271" cy="651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Рисунок 17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8728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8929" y="221548"/>
            <a:ext cx="669674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+mj-lt"/>
              </a:rPr>
              <a:t> </a:t>
            </a: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марочное десертное белое</a:t>
            </a:r>
          </a:p>
          <a:p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ru-RU" sz="28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«Солнечная Долина»</a:t>
            </a:r>
          </a:p>
          <a:p>
            <a:pPr algn="ctr"/>
            <a:endParaRPr lang="ru-RU" sz="1600" dirty="0">
              <a:latin typeface="+mj-lt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Алк.: 16 % об. Сахар: 160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Сары Пандас, Кок Пандас, Солнечнодолинский, Мускат белый, Токайские, Пино серый, Кокур белый.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Цвет:  от  темно-золотистого, до янтарного.                                                                                                                                                            Букет: медово-цветочный, с тонами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экзотических фруктов и мускатной ноткой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насыщенный, мягкий, очень богатый, с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оттенками  вяленой дыни, инжира, персика, </a:t>
            </a: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шиповника, айвы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 выдержки в дубовой таре – не менее 3 лет.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633" y="3953546"/>
            <a:ext cx="1409631" cy="100818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309" y="916518"/>
            <a:ext cx="1433620" cy="102567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647" y="5691453"/>
            <a:ext cx="1440160" cy="103002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94126" y="5310675"/>
            <a:ext cx="900099" cy="142921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232" y="402778"/>
            <a:ext cx="2079115" cy="661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898" y="2455937"/>
            <a:ext cx="1464859" cy="103002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8274" y="5366509"/>
            <a:ext cx="997799" cy="135496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6834" y="5397609"/>
            <a:ext cx="937052" cy="129276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1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389641" y="128789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6835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27E86F-21F9-4B44-B935-22D75F8FD372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475" y="5140267"/>
            <a:ext cx="1944217" cy="139864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057" y="5153049"/>
            <a:ext cx="1947797" cy="138586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219" y="5140266"/>
            <a:ext cx="1944216" cy="139864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186475" y="236568"/>
            <a:ext cx="72279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       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марочное десертное сладкое красное </a:t>
            </a:r>
          </a:p>
          <a:p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«Черный Доктор Солнечной Долины»</a:t>
            </a:r>
          </a:p>
          <a:p>
            <a:endParaRPr lang="ru-RU" sz="3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Алк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.: 16 % об. Сахар: 160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г/дм3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Сорта: Эким Кара, Джеват Кара, </a:t>
            </a:r>
            <a:r>
              <a:rPr lang="ru-RU" sz="1600" b="1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Кефесия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гранатовый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Букет: с тонами чернослива, шоколада, замши, оттенками ванили, кизила, сушеная вишня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Вкус:  полный, бархатистый, округлый, с пикантной терпкостью, с  выраженными тонами сушеной груши, цареградской шелковицы, молочного шоколада какао, вишня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 выдержки в дубовой таре – не менее 2 лет.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457"/>
            <a:ext cx="2188708" cy="680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Рисунок 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570077" y="-239612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168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17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67" y="964566"/>
            <a:ext cx="4826348" cy="56644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027" y="1678146"/>
            <a:ext cx="717353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Новая</a:t>
            </a:r>
            <a:r>
              <a:rPr lang="ru-RU" sz="1400" dirty="0" smtClean="0">
                <a:latin typeface="+mj-lt"/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линейка вин «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Valley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от легендарного хозяйства Солнечная Долина, родоначальника крымского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виноделия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Солнечной Долине, где солнце согревает сухую, но богатую кремнием почву на протяжении трёхсот дней в году, виноград сохраняет все свои качества и подходит для изготовления  великолепных вин. </a:t>
            </a:r>
          </a:p>
          <a:p>
            <a:pPr algn="just"/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Красное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«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Valley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вырабатывается из нескольких сортов винограда –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Бастардо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Магарачский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Каберне-Совиньон и Одесский Чёрный. Такое трио образует одно из лучших вин в своей категории. Вино обладает узнаваемым ароматом – тёплым и нежным, с оттенками полевых цветов и садовых ягод. Напиток особого благородного, деликатного сложения, характерного для Солнечной Долины. </a:t>
            </a:r>
          </a:p>
          <a:p>
            <a:pPr algn="just"/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Белое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 «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Valley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 сочетает в себе вкусы сразу пяти сортов винограда –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Ркацители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Кокура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Алиготе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Совиньона,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Солнечнодолинского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Белое отличается ярко выраженными цветочными тонами в аромате и гармоничным мягким слаженным вкусом.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83336" y="282302"/>
            <a:ext cx="5081666" cy="118422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2060"/>
                </a:solidFill>
              </a:rPr>
              <a:t>АО «Солнечная Долина»</a:t>
            </a:r>
            <a:r>
              <a:rPr lang="ru-RU" b="1" dirty="0">
                <a:solidFill>
                  <a:srgbClr val="002060"/>
                </a:solidFill>
              </a:rPr>
              <a:t/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sz="4000" b="1" dirty="0">
                <a:solidFill>
                  <a:srgbClr val="002060"/>
                </a:solidFill>
              </a:rPr>
              <a:t>ТМ </a:t>
            </a:r>
            <a:r>
              <a:rPr lang="ru-RU" sz="4000" b="1" dirty="0" smtClean="0">
                <a:solidFill>
                  <a:srgbClr val="002060"/>
                </a:solidFill>
              </a:rPr>
              <a:t>«</a:t>
            </a:r>
            <a:r>
              <a:rPr lang="en-US" sz="4000" b="1" dirty="0" smtClean="0">
                <a:solidFill>
                  <a:srgbClr val="002060"/>
                </a:solidFill>
              </a:rPr>
              <a:t>Sun Valley</a:t>
            </a:r>
            <a:r>
              <a:rPr lang="ru-RU" sz="4000" b="1" dirty="0" smtClean="0">
                <a:solidFill>
                  <a:srgbClr val="002060"/>
                </a:solidFill>
              </a:rPr>
              <a:t>»</a:t>
            </a:r>
            <a:endParaRPr lang="ru-RU" sz="4000" b="1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6414621" y="-3124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521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9481" y="1676998"/>
            <a:ext cx="9793573" cy="2387600"/>
          </a:xfrm>
        </p:spPr>
        <p:txBody>
          <a:bodyPr>
            <a:normAutofit/>
          </a:bodyPr>
          <a:lstStyle/>
          <a:p>
            <a:r>
              <a:rPr lang="ru-RU" sz="66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Благодарим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0069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Содержимое 2"/>
          <p:cNvSpPr>
            <a:spLocks noGrp="1"/>
          </p:cNvSpPr>
          <p:nvPr>
            <p:ph sz="half" idx="1"/>
          </p:nvPr>
        </p:nvSpPr>
        <p:spPr>
          <a:xfrm>
            <a:off x="480976" y="1191503"/>
            <a:ext cx="5829671" cy="266429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endParaRPr lang="ru-RU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Проведена реконструкция Голицынских винохранилищ.</a:t>
            </a:r>
          </a:p>
          <a:p>
            <a:pPr>
              <a:spcBef>
                <a:spcPct val="0"/>
              </a:spcBef>
            </a:pPr>
            <a:endParaRPr lang="ru-RU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Реконструированы 4 современных дегустационных зала, способных принять до 100 человек единовременно.</a:t>
            </a:r>
          </a:p>
          <a:p>
            <a:pPr algn="ctr">
              <a:spcBef>
                <a:spcPct val="0"/>
              </a:spcBef>
              <a:buNone/>
            </a:pPr>
            <a:endParaRPr lang="ru-RU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95DD5-211F-44F3-9DB7-E094950160FD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6039" y="780969"/>
            <a:ext cx="5444039" cy="301701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57" y="3991233"/>
            <a:ext cx="9959172" cy="236511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18473" y="193184"/>
            <a:ext cx="6309575" cy="914400"/>
          </a:xfrm>
        </p:spPr>
        <p:txBody>
          <a:bodyPr>
            <a:normAutofit/>
          </a:bodyPr>
          <a:lstStyle/>
          <a:p>
            <a:r>
              <a:rPr lang="ru-RU" sz="4300" b="1" dirty="0">
                <a:solidFill>
                  <a:srgbClr val="002060"/>
                </a:solidFill>
              </a:rPr>
              <a:t>АО «Солнечная Долина»</a:t>
            </a:r>
          </a:p>
        </p:txBody>
      </p:sp>
    </p:spTree>
    <p:extLst>
      <p:ext uri="{BB962C8B-B14F-4D97-AF65-F5344CB8AC3E}">
        <p14:creationId xmlns:p14="http://schemas.microsoft.com/office/powerpoint/2010/main" val="21414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0060" y="233754"/>
            <a:ext cx="1944216" cy="4989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300" b="1" dirty="0">
                <a:solidFill>
                  <a:srgbClr val="002060"/>
                </a:solidFill>
              </a:rPr>
              <a:t>История</a:t>
            </a:r>
          </a:p>
        </p:txBody>
      </p:sp>
      <p:sp>
        <p:nvSpPr>
          <p:cNvPr id="21505" name="Содержимое 2"/>
          <p:cNvSpPr>
            <a:spLocks noGrp="1"/>
          </p:cNvSpPr>
          <p:nvPr>
            <p:ph idx="1"/>
          </p:nvPr>
        </p:nvSpPr>
        <p:spPr>
          <a:xfrm>
            <a:off x="121099" y="1531164"/>
            <a:ext cx="7538766" cy="43416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1804 г. – Екатерина Великая поручила Академику Палласу высадить виноградники в с. Козы (ныне Солнечная Долина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1866 г. – виноградники  Солнечной Долины внесены в «Топографию всех известных виноградников» как одни из лучших в мире.  Автор Андре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Жюллен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1888 г. - по поручению князя Горчакова К.А. и под руководством Голицына Л.С. начинается строительство винных подвалов «Архадерессе» (греч. «Архаикос» – древний, «дерессе»-овраг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1956-1974 г. - образование комбината «Массандра» с введением в его состав совхоза «Солнечная Долина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»;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1981 г. – совхоз «Солнечная Долина» становится самостоятельным предприятием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 г. - создание АО «Солнечная Долина</a:t>
            </a:r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  <a:p>
            <a:pPr algn="just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2002-по н.в. – реконструкция винодельни, установка современного оборудования фирм «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Diemme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«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Padovan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закладка новых виноградников.</a:t>
            </a:r>
          </a:p>
          <a:p>
            <a:pPr algn="ctr">
              <a:spcBef>
                <a:spcPct val="0"/>
              </a:spcBef>
              <a:buNone/>
            </a:pPr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CFC305-3B6A-42C5-87F9-B44D04330B98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5" name="Picture 4" descr="Голицы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659865" y="1259002"/>
            <a:ext cx="2166471" cy="298973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Солнечная Долина 29 апреля фото Царева А (93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16196" y="2546891"/>
            <a:ext cx="2209800" cy="298972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89223" y="233753"/>
            <a:ext cx="3053945" cy="49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00" b="1" dirty="0" smtClean="0">
                <a:solidFill>
                  <a:srgbClr val="002060"/>
                </a:solidFill>
              </a:rPr>
              <a:t>Основатели</a:t>
            </a:r>
            <a:endParaRPr lang="ru-RU" sz="43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Заголовок 1"/>
          <p:cNvSpPr>
            <a:spLocks noGrp="1"/>
          </p:cNvSpPr>
          <p:nvPr>
            <p:ph type="title"/>
          </p:nvPr>
        </p:nvSpPr>
        <p:spPr>
          <a:xfrm>
            <a:off x="2089027" y="0"/>
            <a:ext cx="8286750" cy="5572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4300" b="1" dirty="0">
                <a:solidFill>
                  <a:srgbClr val="002060"/>
                </a:solidFill>
              </a:rPr>
              <a:t>Месторасположение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AD969-C42F-4796-8BD1-C5000745FF8D}" type="slidenum">
              <a:rPr lang="ru-RU"/>
              <a:pPr>
                <a:defRPr/>
              </a:pPr>
              <a:t>5</a:t>
            </a:fld>
            <a:endParaRPr lang="ru-RU"/>
          </a:p>
        </p:txBody>
      </p:sp>
      <p:pic>
        <p:nvPicPr>
          <p:cNvPr id="9218" name="Picture 2" descr="C:\Users\PopkovR\Desktop\СД\POSM, Презентации, Фото, Технологии\1289023484_krim_map.jp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523" y="557237"/>
            <a:ext cx="10133308" cy="631560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Волна 2"/>
          <p:cNvSpPr/>
          <p:nvPr/>
        </p:nvSpPr>
        <p:spPr>
          <a:xfrm>
            <a:off x="7392144" y="4781897"/>
            <a:ext cx="1584176" cy="288032"/>
          </a:xfrm>
          <a:prstGeom prst="wave">
            <a:avLst/>
          </a:prstGeom>
          <a:solidFill>
            <a:schemeClr val="accent2">
              <a:lumMod val="50000"/>
            </a:schemeClr>
          </a:solidFill>
          <a:ln>
            <a:solidFill>
              <a:srgbClr val="A5002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Солнечная Долина</a:t>
            </a:r>
            <a:endParaRPr lang="ru-RU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104112" y="4633838"/>
            <a:ext cx="288032" cy="200769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834" y="358327"/>
            <a:ext cx="6722772" cy="57606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Терруар Солнечной Долины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581" y="934391"/>
            <a:ext cx="103210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Многие факторы влияют на созревание виноградной ягоды: 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высота над уровнем моря;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солнечного тепла, сумма активных температур;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экспозиция участков;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химический и механический состав почвы. </a:t>
            </a:r>
          </a:p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Климат Солнечной Долины напоминает пустыню: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сухое жаркое лето с суммой активных температур до 4 000 0С (в отдельные годы до 4 500 0С).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активная солнечная радиация до 270-280 дней в году;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осадки в основном в осенне-зимний период (летом в виде случайных ливней).  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Сумма годовых осадков 200-300 мм в год.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66" y="4123642"/>
            <a:ext cx="10560748" cy="273435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Рисунок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22493"/>
          <a:stretch/>
        </p:blipFill>
        <p:spPr bwMode="auto">
          <a:xfrm>
            <a:off x="9434271" y="146661"/>
            <a:ext cx="2531393" cy="157545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370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713952" y="407800"/>
            <a:ext cx="6414194" cy="64293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Терруар Солнечной Долины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69357" y="1224221"/>
            <a:ext cx="9437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ПОЧВЫ</a:t>
            </a:r>
          </a:p>
          <a:p>
            <a:pPr algn="ctr"/>
            <a:endParaRPr lang="ru-RU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сформированы на обломках горных пород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песчано-карбонатные материнские породы  - это сланцевые хрящеватые глины.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7238" y="5644257"/>
            <a:ext cx="7995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Очень сильно влияет на созревание винограда климатические  микрозоны, направление склона, защищенность от ветров и естественное содержание минералов.</a:t>
            </a:r>
          </a:p>
          <a:p>
            <a:r>
              <a:rPr lang="ru-RU" dirty="0"/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70" y="2783048"/>
            <a:ext cx="3319174" cy="232403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475" y="2782880"/>
            <a:ext cx="3327475" cy="232499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2782090"/>
            <a:ext cx="3392302" cy="232499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3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41936" y="1144926"/>
            <a:ext cx="1009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ru-RU" dirty="0" smtClean="0"/>
              <a:t>С </a:t>
            </a:r>
            <a:r>
              <a:rPr lang="ru-RU" dirty="0"/>
              <a:t>2001 г. виноградники закладывались с высокой плотностью посадки 4.5 тыс. саженцев на гектар на засухоустойчивых подвоях Рихтер и </a:t>
            </a:r>
            <a:r>
              <a:rPr lang="ru-RU" dirty="0" err="1"/>
              <a:t>Руджери</a:t>
            </a:r>
            <a:r>
              <a:rPr lang="ru-RU" dirty="0"/>
              <a:t>, французскими клонами Шардоне, Каберне Совиньон, Мерло, Сира, Пино Нуар.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8707" y="415368"/>
            <a:ext cx="3098925" cy="58477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9pPr>
          </a:lstStyle>
          <a:p>
            <a:r>
              <a:rPr lang="ru-RU" dirty="0"/>
              <a:t>Виноградники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936" y="5196962"/>
            <a:ext cx="9989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ru-RU" dirty="0" smtClean="0"/>
              <a:t>С </a:t>
            </a:r>
            <a:r>
              <a:rPr lang="ru-RU" dirty="0"/>
              <a:t>2014 г. высажены  молодые виноградники площадью 100 га  на сицилийском подвое Паульсен из питомника «Раушедо» (Италия) и «Гийом» (Франция). Для посадки выбраны сорта Пти Вердо, Марселан, Кареньян, Мускат блан, Вердехо и Кокур белый (с последним сортом проводилась клоновая селекция в итальянском питомнике «Раушедо»).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47" y="2263667"/>
            <a:ext cx="3884060" cy="258937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920" y="2329285"/>
            <a:ext cx="3737242" cy="246230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032" y="2198805"/>
            <a:ext cx="1749013" cy="259278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190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DA379-5761-4531-956C-9D1606A2EA78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438525" y="359949"/>
            <a:ext cx="3098925" cy="58477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500"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latin typeface="Times New Roman" pitchFamily="18" charset="0"/>
              </a:defRPr>
            </a:lvl9pPr>
          </a:lstStyle>
          <a:p>
            <a:r>
              <a:rPr lang="ru-RU" dirty="0"/>
              <a:t>Виноградники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9854" y="1328015"/>
            <a:ext cx="10593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just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70 </a:t>
            </a:r>
            <a:r>
              <a:rPr lang="ru-RU" dirty="0"/>
              <a:t>га лучших терруаров заняты автохтонными сортами, которые возделываются в промышленных насаждениях более 100 лет и сохранились только в Солнечной Долине. Средний возраст виноградных лоз - 30-35 лет.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59854" y="4888020"/>
            <a:ext cx="10593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just">
              <a:defRPr sz="16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Автохтонные сорта: </a:t>
            </a:r>
            <a:endParaRPr lang="ru-RU" dirty="0" smtClean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белые: Кокур, Сары Пандас, Кок Пандас, Капсельский белый, Солдайя;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красные: Кефесия, Крона, Джеват Кара, Эким Кара, Бастардо Магарачский, Одесский черный;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европейские сорта – Фурминт, Гарс Левелю, Сира, Мерло, Каберне, Алиготе, Ркацители. 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54" y="2492069"/>
            <a:ext cx="3018990" cy="201266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808" y="2515088"/>
            <a:ext cx="3018989" cy="201266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349" y="2541915"/>
            <a:ext cx="2978750" cy="198583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2327" y="2517038"/>
            <a:ext cx="1503205" cy="201266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91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1877</Words>
  <Application>Microsoft Office PowerPoint</Application>
  <PresentationFormat>Широкоэкранный</PresentationFormat>
  <Paragraphs>342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ВИНОДЕЛИЕ В КРЫМУ</vt:lpstr>
      <vt:lpstr>АО «Солнечная Долина»</vt:lpstr>
      <vt:lpstr>АО «Солнечная Долина»</vt:lpstr>
      <vt:lpstr>История</vt:lpstr>
      <vt:lpstr>Месторасположение</vt:lpstr>
      <vt:lpstr>Терруар Солнечной Долины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Благодарим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ВИНОДЕЛИЕ В РОССИИ</dc:title>
  <dc:creator>user</dc:creator>
  <cp:lastModifiedBy>Lenochka</cp:lastModifiedBy>
  <cp:revision>68</cp:revision>
  <dcterms:created xsi:type="dcterms:W3CDTF">2016-06-06T13:35:32Z</dcterms:created>
  <dcterms:modified xsi:type="dcterms:W3CDTF">2017-01-30T07:14:07Z</dcterms:modified>
</cp:coreProperties>
</file>